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3"/>
  </p:notesMasterIdLst>
  <p:sldIdLst>
    <p:sldId id="257" r:id="rId2"/>
    <p:sldId id="258" r:id="rId3"/>
    <p:sldId id="323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311" r:id="rId15"/>
    <p:sldId id="312" r:id="rId16"/>
    <p:sldId id="313" r:id="rId17"/>
    <p:sldId id="314" r:id="rId18"/>
    <p:sldId id="309" r:id="rId19"/>
    <p:sldId id="276" r:id="rId20"/>
    <p:sldId id="324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329" r:id="rId29"/>
    <p:sldId id="285" r:id="rId30"/>
    <p:sldId id="286" r:id="rId31"/>
    <p:sldId id="287" r:id="rId32"/>
    <p:sldId id="288" r:id="rId33"/>
    <p:sldId id="325" r:id="rId34"/>
    <p:sldId id="326" r:id="rId35"/>
    <p:sldId id="290" r:id="rId36"/>
    <p:sldId id="291" r:id="rId37"/>
    <p:sldId id="292" r:id="rId38"/>
    <p:sldId id="293" r:id="rId39"/>
    <p:sldId id="334" r:id="rId40"/>
    <p:sldId id="335" r:id="rId41"/>
    <p:sldId id="336" r:id="rId42"/>
    <p:sldId id="337" r:id="rId43"/>
    <p:sldId id="338" r:id="rId44"/>
    <p:sldId id="294" r:id="rId45"/>
    <p:sldId id="295" r:id="rId46"/>
    <p:sldId id="296" r:id="rId47"/>
    <p:sldId id="297" r:id="rId48"/>
    <p:sldId id="298" r:id="rId49"/>
    <p:sldId id="316" r:id="rId50"/>
    <p:sldId id="299" r:id="rId51"/>
    <p:sldId id="330" r:id="rId52"/>
    <p:sldId id="300" r:id="rId53"/>
    <p:sldId id="301" r:id="rId54"/>
    <p:sldId id="302" r:id="rId55"/>
    <p:sldId id="327" r:id="rId56"/>
    <p:sldId id="332" r:id="rId57"/>
    <p:sldId id="333" r:id="rId58"/>
    <p:sldId id="305" r:id="rId59"/>
    <p:sldId id="306" r:id="rId60"/>
    <p:sldId id="307" r:id="rId61"/>
    <p:sldId id="308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FF00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838CFB-30F7-4003-8B28-DB451F250297}" type="datetimeFigureOut">
              <a:rPr lang="en-US" smtClean="0"/>
              <a:t>6/29/2020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CAF221-0544-4152-A90E-F538840D90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00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44187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8856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단어 </a:t>
            </a:r>
            <a:r>
              <a:rPr lang="en-US" altLang="ko-KR" dirty="0"/>
              <a:t>(</a:t>
            </a:r>
            <a:r>
              <a:rPr lang="ko-KR" altLang="en-US" dirty="0"/>
              <a:t>학생에게 보여주기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0480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빙고 영어 단어 </a:t>
            </a:r>
            <a:r>
              <a:rPr lang="en-US" altLang="ko-KR" dirty="0"/>
              <a:t>(</a:t>
            </a:r>
            <a:r>
              <a:rPr lang="ko-KR" altLang="en-US" dirty="0"/>
              <a:t>프린트용</a:t>
            </a:r>
            <a:r>
              <a:rPr lang="en-US" altLang="ko-KR" dirty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46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96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195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386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615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3367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0395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4683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387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① 받침○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정도 먹을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입을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② 받침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× 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갈 정도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할 정도 </a:t>
            </a:r>
            <a:endParaRPr lang="en-US" altLang="ko-KR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  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ㄹ받침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+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ㄹ 정도 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어간 ㄹ 탈락</a:t>
            </a:r>
            <a:r>
              <a:rPr lang="en-US" altLang="ko-KR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</a:t>
            </a:r>
            <a:r>
              <a:rPr lang="ko-KR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살 정도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B2DAC4-F527-4F8F-819C-5D51B1F0F82F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959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62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9318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58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18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591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52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03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290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74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1535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B8F9A-9CFD-41DB-8F1D-CFE91AEA8AEE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6/29/2020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B3742-97F1-41FB-955A-7BACF6DADE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644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odhousekeeping.co.za/are-your-kids-going-to-bed-too-late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cliparts-birthday-party_7.htm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457261.htm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clipart-library.com/clipart/762357.htm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eer.go.kr/jr/" TargetMode="Externa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su2gsv93L_E" TargetMode="External"/><Relationship Id="rId5" Type="http://schemas.openxmlformats.org/officeDocument/2006/relationships/hyperlink" Target="https://www.youtube.com/watch?v=su2gsv93L_E" TargetMode="External"/><Relationship Id="rId4" Type="http://schemas.openxmlformats.org/officeDocument/2006/relationships/image" Target="../media/image4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eer.go.kr/jr/" TargetMode="Externa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bxcuo?x=1jqt&amp;i=1qqi22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eer.go.kr/jr/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u2gsv93L_E" TargetMode="External"/><Relationship Id="rId2" Type="http://schemas.openxmlformats.org/officeDocument/2006/relationships/hyperlink" Target="http://www.career.go.kr/jr/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clipart-library.com/" TargetMode="External"/><Relationship Id="rId4" Type="http://schemas.openxmlformats.org/officeDocument/2006/relationships/hyperlink" Target="https://www.goodhousekeeping.co.za/are-your-kids-going-to-bed-too-late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2277583" y="1399031"/>
            <a:ext cx="7636835" cy="428853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rtlCol="0" anchor="ctr" anchorCtr="0" compatLnSpc="1">
            <a:prstTxWarp prst="textNoShape">
              <a:avLst/>
            </a:prstTxWarp>
            <a:normAutofit fontScale="90000"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재외동포를 위한 한국어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영어권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o-KR" altLang="en-US" sz="3600" dirty="0"/>
              <a:t> </a:t>
            </a:r>
            <a:br>
              <a:rPr lang="en-US" altLang="ko-KR" dirty="0"/>
            </a:br>
            <a:r>
              <a:rPr lang="en-US" altLang="ko-KR" sz="6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5-2</a:t>
            </a:r>
            <a:r>
              <a:rPr lang="en-US" altLang="ko-KR" dirty="0"/>
              <a:t> 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10200" y="701022"/>
            <a:ext cx="1371600" cy="137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6730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" y="475343"/>
            <a:ext cx="11850624" cy="5757024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알렉스</a:t>
            </a:r>
            <a:r>
              <a:rPr lang="en-US" altLang="ko-KR" sz="3000" dirty="0"/>
              <a:t>: </a:t>
            </a:r>
            <a:r>
              <a:rPr lang="ko-KR" altLang="en-US" sz="3000" dirty="0"/>
              <a:t>심리 상담가나 정신과 의사요</a:t>
            </a:r>
            <a:r>
              <a:rPr lang="en-US" altLang="ko-KR" sz="3000" dirty="0"/>
              <a:t>? </a:t>
            </a:r>
            <a:r>
              <a:rPr lang="ko-KR" altLang="en-US" sz="3000" u="sng" dirty="0">
                <a:solidFill>
                  <a:srgbClr val="0000FF"/>
                </a:solidFill>
              </a:rPr>
              <a:t>제가 그런 일과 잘 맞을까요</a:t>
            </a:r>
            <a:r>
              <a:rPr lang="en-US" altLang="ko-KR" sz="3000" u="sng" dirty="0">
                <a:solidFill>
                  <a:srgbClr val="0000FF"/>
                </a:solidFill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선생님</a:t>
            </a:r>
            <a:r>
              <a:rPr lang="en-US" altLang="ko-KR" sz="3000" dirty="0"/>
              <a:t>: </a:t>
            </a:r>
            <a:r>
              <a:rPr lang="ko-KR" altLang="en-US" sz="3000" dirty="0"/>
              <a:t>알렉스</a:t>
            </a:r>
            <a:r>
              <a:rPr lang="en-US" altLang="ko-KR" sz="3000" dirty="0"/>
              <a:t>, </a:t>
            </a:r>
            <a:r>
              <a:rPr lang="ko-KR" altLang="en-US" sz="3000" dirty="0"/>
              <a:t>성격 유형 검사를 한번 받아 보면 어때요</a:t>
            </a:r>
            <a:r>
              <a:rPr lang="en-US" altLang="ko-KR" sz="3000" dirty="0"/>
              <a:t>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 </a:t>
            </a:r>
            <a:r>
              <a:rPr lang="ko-KR" altLang="en-US" sz="3000" dirty="0"/>
              <a:t>그럼 자기의 </a:t>
            </a:r>
            <a:r>
              <a:rPr lang="ko-KR" altLang="en-US" sz="3000" u="sng" dirty="0">
                <a:solidFill>
                  <a:srgbClr val="0000FF"/>
                </a:solidFill>
              </a:rPr>
              <a:t>성격과 어울리는 직업</a:t>
            </a:r>
            <a:r>
              <a:rPr lang="ko-KR" altLang="en-US" sz="3000" dirty="0"/>
              <a:t>을 더 쉽게 찾을 수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있을 거예요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알렉스</a:t>
            </a:r>
            <a:r>
              <a:rPr lang="en-US" altLang="ko-KR" sz="3000" dirty="0"/>
              <a:t>: </a:t>
            </a:r>
            <a:r>
              <a:rPr lang="ko-KR" altLang="en-US" sz="3000" dirty="0"/>
              <a:t>아</a:t>
            </a:r>
            <a:r>
              <a:rPr lang="en-US" altLang="ko-KR" sz="3000" dirty="0"/>
              <a:t>, </a:t>
            </a:r>
            <a:r>
              <a:rPr lang="ko-KR" altLang="en-US" sz="3000" dirty="0"/>
              <a:t>네</a:t>
            </a:r>
            <a:r>
              <a:rPr lang="en-US" altLang="ko-KR" sz="3000" dirty="0"/>
              <a:t>. </a:t>
            </a:r>
            <a:r>
              <a:rPr lang="ko-KR" altLang="en-US" sz="3000" dirty="0"/>
              <a:t>그럴게요</a:t>
            </a:r>
            <a:r>
              <a:rPr lang="en-US" altLang="ko-KR" sz="3000" dirty="0"/>
              <a:t>. </a:t>
            </a:r>
            <a:r>
              <a:rPr lang="ko-KR" altLang="en-US" sz="3000" dirty="0"/>
              <a:t>감사합니다</a:t>
            </a:r>
            <a:r>
              <a:rPr lang="en-US" altLang="ko-KR" sz="30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38738" y="2194560"/>
            <a:ext cx="3676462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⑫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666926" y="555791"/>
            <a:ext cx="4772218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⑪</a:t>
            </a:r>
          </a:p>
        </p:txBody>
      </p:sp>
    </p:spTree>
    <p:extLst>
      <p:ext uri="{BB962C8B-B14F-4D97-AF65-F5344CB8AC3E}">
        <p14:creationId xmlns:p14="http://schemas.microsoft.com/office/powerpoint/2010/main" val="216494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425" y="1601532"/>
            <a:ext cx="1098990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8479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0431" y="3540254"/>
            <a:ext cx="9011138" cy="27432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930402" y="4172781"/>
            <a:ext cx="8229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8378476" y="4581213"/>
            <a:ext cx="7315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" y="156858"/>
            <a:ext cx="11612880" cy="3383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50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458522"/>
              </p:ext>
            </p:extLst>
          </p:nvPr>
        </p:nvGraphicFramePr>
        <p:xfrm>
          <a:off x="60960" y="0"/>
          <a:ext cx="12070080" cy="6309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먹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든가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마</a:t>
                      </a:r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든가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031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</a:t>
                      </a:r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들</a:t>
                      </a:r>
                      <a:r>
                        <a:rPr lang="ko-KR" altLang="en-US" sz="4800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다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만들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든가</a:t>
                      </a:r>
                      <a:endParaRPr lang="en-US" sz="36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ㄹ 받침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1365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852159" y="1638251"/>
            <a:ext cx="5943600" cy="3200400"/>
          </a:xfrm>
          <a:prstGeom prst="wedgeRoundRectCallout">
            <a:avLst>
              <a:gd name="adj1" fmla="val -63474"/>
              <a:gd name="adj2" fmla="val 27699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점심에 비빔밥을 </a:t>
            </a:r>
            <a:r>
              <a:rPr lang="ko-KR" altLang="en-US" sz="4000" b="1" u="sng" dirty="0">
                <a:solidFill>
                  <a:srgbClr val="FF0000"/>
                </a:solidFill>
              </a:rPr>
              <a:t>먹든가</a:t>
            </a:r>
            <a:r>
              <a:rPr lang="ko-KR" altLang="en-US" sz="3200" dirty="0">
                <a:solidFill>
                  <a:prstClr val="black"/>
                </a:solidFill>
              </a:rPr>
              <a:t>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불고기를 먹을 거예요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r>
              <a:rPr lang="ko-KR" altLang="en-US" sz="3200" dirty="0">
                <a:solidFill>
                  <a:prstClr val="black"/>
                </a:solidFill>
              </a:rPr>
              <a:t> </a:t>
            </a:r>
            <a:endParaRPr lang="en-US" altLang="ko-KR" sz="3200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77628"/>
          <a:stretch/>
        </p:blipFill>
        <p:spPr>
          <a:xfrm>
            <a:off x="271095" y="252523"/>
            <a:ext cx="5248275" cy="1278565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37" y="1945344"/>
            <a:ext cx="2432115" cy="18288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176" y="3774144"/>
            <a:ext cx="2371898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955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915104" y="1655656"/>
            <a:ext cx="5940029" cy="3200400"/>
          </a:xfrm>
          <a:prstGeom prst="wedgeRoundRectCallout">
            <a:avLst>
              <a:gd name="adj1" fmla="val -63661"/>
              <a:gd name="adj2" fmla="val 26229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여행을 </a:t>
            </a:r>
            <a:r>
              <a:rPr lang="en-US" altLang="ko-KR" sz="3200" dirty="0">
                <a:solidFill>
                  <a:prstClr val="black"/>
                </a:solidFill>
              </a:rPr>
              <a:t>7</a:t>
            </a:r>
            <a:r>
              <a:rPr lang="ko-KR" altLang="en-US" sz="3200" dirty="0">
                <a:solidFill>
                  <a:prstClr val="black"/>
                </a:solidFill>
              </a:rPr>
              <a:t>월에 </a:t>
            </a:r>
            <a:r>
              <a:rPr lang="ko-KR" altLang="en-US" sz="4000" b="1" u="sng" dirty="0">
                <a:solidFill>
                  <a:srgbClr val="FF0000"/>
                </a:solidFill>
              </a:rPr>
              <a:t>가든가</a:t>
            </a:r>
            <a:r>
              <a:rPr lang="ko-KR" altLang="en-US" sz="3200" dirty="0">
                <a:solidFill>
                  <a:prstClr val="black"/>
                </a:solidFill>
              </a:rPr>
              <a:t>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altLang="ko-KR" sz="3200" dirty="0">
                <a:solidFill>
                  <a:prstClr val="black"/>
                </a:solidFill>
              </a:rPr>
              <a:t>8</a:t>
            </a:r>
            <a:r>
              <a:rPr lang="ko-KR" altLang="en-US" sz="3200" dirty="0">
                <a:solidFill>
                  <a:prstClr val="black"/>
                </a:solidFill>
              </a:rPr>
              <a:t>월에 가려고 해요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r>
              <a:rPr lang="ko-KR" altLang="en-US" sz="3200" dirty="0">
                <a:solidFill>
                  <a:prstClr val="black"/>
                </a:solidFill>
              </a:rPr>
              <a:t> </a:t>
            </a:r>
            <a:endParaRPr lang="en-US" altLang="ko-KR" sz="3200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25535" b="51953"/>
          <a:stretch/>
        </p:blipFill>
        <p:spPr>
          <a:xfrm>
            <a:off x="303525" y="253061"/>
            <a:ext cx="5248275" cy="1286540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84" y="2130712"/>
            <a:ext cx="2359296" cy="1828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2032" y="3941656"/>
            <a:ext cx="2359296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1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870777" y="1556345"/>
            <a:ext cx="5943600" cy="3200400"/>
          </a:xfrm>
          <a:prstGeom prst="wedgeRoundRectCallout">
            <a:avLst>
              <a:gd name="adj1" fmla="val -63241"/>
              <a:gd name="adj2" fmla="val 26442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한국 친구에게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전화를 </a:t>
            </a:r>
            <a:r>
              <a:rPr lang="ko-KR" altLang="en-US" sz="4000" b="1" u="sng" dirty="0">
                <a:solidFill>
                  <a:srgbClr val="FF0000"/>
                </a:solidFill>
              </a:rPr>
              <a:t>하든가</a:t>
            </a:r>
            <a:r>
              <a:rPr lang="ko-KR" altLang="en-US" sz="3200" dirty="0">
                <a:solidFill>
                  <a:prstClr val="black"/>
                </a:solidFill>
              </a:rPr>
              <a:t>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편지를 써요</a:t>
            </a:r>
            <a:r>
              <a:rPr lang="en-US" altLang="ko-KR" sz="3200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51023" b="26279"/>
          <a:stretch/>
        </p:blipFill>
        <p:spPr>
          <a:xfrm>
            <a:off x="303525" y="259172"/>
            <a:ext cx="5248275" cy="1297173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299" y="2163401"/>
            <a:ext cx="2317662" cy="18288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0375" y="4130424"/>
            <a:ext cx="231766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69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5882358" y="1610584"/>
            <a:ext cx="5943600" cy="3200400"/>
          </a:xfrm>
          <a:prstGeom prst="wedgeRoundRectCallout">
            <a:avLst>
              <a:gd name="adj1" fmla="val -62077"/>
              <a:gd name="adj2" fmla="val 26228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주말에 축구를 </a:t>
            </a:r>
            <a:r>
              <a:rPr lang="ko-KR" altLang="en-US" sz="4000" b="1" u="sng" dirty="0">
                <a:solidFill>
                  <a:srgbClr val="FF0000"/>
                </a:solidFill>
              </a:rPr>
              <a:t>하든가</a:t>
            </a:r>
            <a:r>
              <a:rPr lang="ko-KR" altLang="en-US" sz="3200" dirty="0">
                <a:solidFill>
                  <a:prstClr val="black"/>
                </a:solidFill>
              </a:rPr>
              <a:t> 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dirty="0">
                <a:solidFill>
                  <a:prstClr val="black"/>
                </a:solidFill>
              </a:rPr>
              <a:t>책을 읽곤 해요</a:t>
            </a:r>
            <a:r>
              <a:rPr lang="en-US" altLang="ko-KR" sz="3200" dirty="0">
                <a:solidFill>
                  <a:prstClr val="black"/>
                </a:solidFill>
              </a:rPr>
              <a:t>. 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76325" b="2093"/>
          <a:stretch/>
        </p:blipFill>
        <p:spPr>
          <a:xfrm>
            <a:off x="228932" y="234186"/>
            <a:ext cx="5248275" cy="1233378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29" y="2149867"/>
            <a:ext cx="2317662" cy="18288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1521" y="4159421"/>
            <a:ext cx="2317662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754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9113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132149" y="66009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81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634495"/>
            <a:ext cx="11430000" cy="398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537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462" y="3469201"/>
            <a:ext cx="9475076" cy="27432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 flipV="1">
            <a:off x="8308930" y="4111567"/>
            <a:ext cx="21031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" y="168789"/>
            <a:ext cx="11612880" cy="311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4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" y="169164"/>
            <a:ext cx="11795760" cy="5820156"/>
          </a:xfrm>
        </p:spPr>
        <p:txBody>
          <a:bodyPr anchor="ctr">
            <a:noAutofit/>
          </a:bodyPr>
          <a:lstStyle/>
          <a:p>
            <a:r>
              <a:rPr lang="en-US" altLang="ko-KR" b="1" dirty="0">
                <a:solidFill>
                  <a:schemeClr val="bg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UNIT 08</a:t>
            </a:r>
            <a:br>
              <a:rPr lang="en-US" altLang="ko-KR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 </a:t>
            </a:r>
            <a:br>
              <a:rPr lang="en-US" altLang="ko-KR" sz="8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ko-KR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나의 성격 유형</a:t>
            </a:r>
            <a:br>
              <a:rPr lang="en-US" altLang="ko-KR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</a:br>
            <a:r>
              <a:rPr lang="en-US" altLang="ko-KR" sz="4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</a:rPr>
              <a:t>My Personality Type </a:t>
            </a:r>
            <a:endParaRPr lang="en-US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641509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1148555"/>
              </p:ext>
            </p:extLst>
          </p:nvPr>
        </p:nvGraphicFramePr>
        <p:xfrm>
          <a:off x="60960" y="2350008"/>
          <a:ext cx="12070080" cy="31028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23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5143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</a:t>
                      </a:r>
                      <a:endParaRPr lang="en-US" sz="4800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u="none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이라면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</a:t>
                      </a:r>
                      <a:endParaRPr lang="en-US" sz="4800" u="none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143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새</a:t>
                      </a:r>
                      <a:endParaRPr lang="en-US" sz="4800" dirty="0">
                        <a:solidFill>
                          <a:srgbClr val="FF000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540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새</a:t>
                      </a:r>
                      <a:r>
                        <a:rPr lang="ko-KR" altLang="en-US" sz="4400" u="sng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라면</a:t>
                      </a:r>
                      <a:endParaRPr lang="en-US" sz="4400" u="sng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받침 </a:t>
                      </a:r>
                      <a:r>
                        <a:rPr lang="en-US" altLang="ko-KR" sz="4800" u="none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X</a:t>
                      </a:r>
                      <a:endParaRPr lang="en-US" sz="4800" u="none" dirty="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738122" y="319140"/>
            <a:ext cx="8715757" cy="1446550"/>
            <a:chOff x="1216151" y="328284"/>
            <a:chExt cx="7598665" cy="1446550"/>
          </a:xfrm>
        </p:grpSpPr>
        <p:sp>
          <p:nvSpPr>
            <p:cNvPr id="2" name="Rounded Rectangle 1"/>
            <p:cNvSpPr/>
            <p:nvPr/>
          </p:nvSpPr>
          <p:spPr>
            <a:xfrm>
              <a:off x="1216151" y="502920"/>
              <a:ext cx="3826570" cy="1188720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4800" b="1" dirty="0"/>
                <a:t>명사 </a:t>
              </a:r>
              <a:r>
                <a:rPr lang="en-US" altLang="ko-KR" sz="4800" b="1" dirty="0"/>
                <a:t>(NOUN)</a:t>
              </a:r>
              <a:endParaRPr lang="en-US" sz="4800" b="1" dirty="0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502442" y="328284"/>
              <a:ext cx="78638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b="1" dirty="0"/>
                <a:t>+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358128" y="681781"/>
              <a:ext cx="24566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/>
                <a:t>(</a:t>
              </a:r>
              <a:r>
                <a:rPr lang="ko-KR" altLang="en-US" sz="4800" dirty="0"/>
                <a:t>이</a:t>
              </a:r>
              <a:r>
                <a:rPr lang="en-US" altLang="ko-KR" sz="4800" dirty="0"/>
                <a:t>)</a:t>
              </a:r>
              <a:r>
                <a:rPr lang="ko-KR" altLang="en-US" sz="4800" dirty="0"/>
                <a:t>라면</a:t>
              </a:r>
              <a:endParaRPr lang="en-US" sz="4800" dirty="0"/>
            </a:p>
          </p:txBody>
        </p:sp>
      </p:grpSp>
    </p:spTree>
    <p:extLst>
      <p:ext uri="{BB962C8B-B14F-4D97-AF65-F5344CB8AC3E}">
        <p14:creationId xmlns:p14="http://schemas.microsoft.com/office/powerpoint/2010/main" val="713541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ular Callout 5"/>
          <p:cNvSpPr/>
          <p:nvPr/>
        </p:nvSpPr>
        <p:spPr>
          <a:xfrm>
            <a:off x="6553200" y="1506196"/>
            <a:ext cx="5486400" cy="3200400"/>
          </a:xfrm>
          <a:prstGeom prst="wedgeRoundRectCallout">
            <a:avLst>
              <a:gd name="adj1" fmla="val -65119"/>
              <a:gd name="adj2" fmla="val 3209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b="1" u="sng" dirty="0">
                <a:solidFill>
                  <a:srgbClr val="FF0000"/>
                </a:solidFill>
              </a:rPr>
              <a:t>방학이라면</a:t>
            </a:r>
            <a:endParaRPr lang="en-US" altLang="ko-KR" sz="4000" b="1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늦잠을 자고 싶어요</a:t>
            </a:r>
            <a:r>
              <a:rPr lang="en-US" altLang="ko-KR" sz="3000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b="75950"/>
          <a:stretch/>
        </p:blipFill>
        <p:spPr>
          <a:xfrm>
            <a:off x="152400" y="149023"/>
            <a:ext cx="11887200" cy="1049366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782895" y="1714500"/>
            <a:ext cx="4867275" cy="4311566"/>
            <a:chOff x="782895" y="1714500"/>
            <a:chExt cx="4867275" cy="4311566"/>
          </a:xfrm>
        </p:grpSpPr>
        <p:pic>
          <p:nvPicPr>
            <p:cNvPr id="1026" name="Picture 2" descr="sleep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895" y="1714500"/>
              <a:ext cx="4867275" cy="4057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1066983" y="5772150"/>
              <a:ext cx="4299098" cy="2539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050" dirty="0">
                  <a:hlinkClick r:id="rId4"/>
                </a:rPr>
                <a:t>https://www.goodhousekeeping.co.za/are-your-kids-going-to-bed-too-late/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171162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25276" b="50204"/>
          <a:stretch/>
        </p:blipFill>
        <p:spPr>
          <a:xfrm>
            <a:off x="152400" y="146303"/>
            <a:ext cx="11887200" cy="1069849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9" name="Rounded Rectangular Callout 8"/>
          <p:cNvSpPr/>
          <p:nvPr/>
        </p:nvSpPr>
        <p:spPr>
          <a:xfrm>
            <a:off x="6553200" y="1506196"/>
            <a:ext cx="5486400" cy="3200400"/>
          </a:xfrm>
          <a:prstGeom prst="wedgeRoundRectCallout">
            <a:avLst>
              <a:gd name="adj1" fmla="val -65119"/>
              <a:gd name="adj2" fmla="val 3209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b="1" u="sng" dirty="0">
                <a:solidFill>
                  <a:srgbClr val="FF0000"/>
                </a:solidFill>
              </a:rPr>
              <a:t>생일이라면</a:t>
            </a:r>
            <a:endParaRPr lang="en-US" altLang="ko-KR" sz="4000" b="1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생일 파트를 열어서 </a:t>
            </a:r>
            <a:endParaRPr lang="en-US" altLang="ko-KR" sz="30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반 친구들을 </a:t>
            </a:r>
            <a:endParaRPr lang="en-US" altLang="ko-KR" sz="30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모두 초대하고 싶어요</a:t>
            </a:r>
            <a:r>
              <a:rPr lang="en-US" altLang="ko-KR" sz="3000" dirty="0">
                <a:solidFill>
                  <a:prstClr val="black"/>
                </a:solidFill>
              </a:rPr>
              <a:t>.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44278" y="2264736"/>
            <a:ext cx="4890977" cy="3337358"/>
            <a:chOff x="744278" y="2264736"/>
            <a:chExt cx="4890977" cy="3337358"/>
          </a:xfrm>
        </p:grpSpPr>
        <p:pic>
          <p:nvPicPr>
            <p:cNvPr id="2050" name="Picture 2" descr="Birthday Cake Party Cartoon - Family Birthday Party Clipart 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53" t="5043" r="6357" b="10655"/>
            <a:stretch/>
          </p:blipFill>
          <p:spPr bwMode="auto">
            <a:xfrm>
              <a:off x="744278" y="2264736"/>
              <a:ext cx="4890977" cy="30834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377411" y="5348178"/>
              <a:ext cx="3624710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50" dirty="0">
                  <a:hlinkClick r:id="rId4"/>
                </a:rPr>
                <a:t>http://clipart-library.com/clipart/cliparts-birthday-party_7.htm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226891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ular Callout 6"/>
          <p:cNvSpPr/>
          <p:nvPr/>
        </p:nvSpPr>
        <p:spPr>
          <a:xfrm>
            <a:off x="6553200" y="1506196"/>
            <a:ext cx="5486400" cy="3200400"/>
          </a:xfrm>
          <a:prstGeom prst="wedgeRoundRectCallout">
            <a:avLst>
              <a:gd name="adj1" fmla="val -65119"/>
              <a:gd name="adj2" fmla="val 3209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b="1" u="sng" dirty="0">
                <a:solidFill>
                  <a:srgbClr val="FF0000"/>
                </a:solidFill>
              </a:rPr>
              <a:t>유명한 가수라면</a:t>
            </a:r>
            <a:endParaRPr lang="en-US" altLang="ko-KR" sz="4000" b="1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전 세계에서 </a:t>
            </a:r>
            <a:endParaRPr lang="en-US" altLang="ko-KR" sz="30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콘서트를 하고 싶어요</a:t>
            </a:r>
            <a:r>
              <a:rPr lang="en-US" altLang="ko-KR" sz="3000" dirty="0">
                <a:solidFill>
                  <a:prstClr val="black"/>
                </a:solidFill>
              </a:rPr>
              <a:t>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t="50409" b="25480"/>
          <a:stretch/>
        </p:blipFill>
        <p:spPr>
          <a:xfrm>
            <a:off x="152400" y="173735"/>
            <a:ext cx="11887200" cy="1052018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8" name="Group 7"/>
          <p:cNvGrpSpPr/>
          <p:nvPr/>
        </p:nvGrpSpPr>
        <p:grpSpPr>
          <a:xfrm>
            <a:off x="1279224" y="2228369"/>
            <a:ext cx="3852331" cy="3454316"/>
            <a:chOff x="960247" y="2217736"/>
            <a:chExt cx="3852331" cy="3454316"/>
          </a:xfrm>
        </p:grpSpPr>
        <p:pic>
          <p:nvPicPr>
            <p:cNvPr id="9" name="Picture 2" descr="Free Rock Concert Clipart 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0247" y="2217736"/>
              <a:ext cx="3852331" cy="3200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1548546" y="5418136"/>
              <a:ext cx="267573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050" dirty="0">
                  <a:hlinkClick r:id="rId4"/>
                </a:rPr>
                <a:t>http://clipart-library.com/clipart/457261.htm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24362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ular Callout 6"/>
          <p:cNvSpPr/>
          <p:nvPr/>
        </p:nvSpPr>
        <p:spPr>
          <a:xfrm>
            <a:off x="6553200" y="1506196"/>
            <a:ext cx="5486400" cy="3200400"/>
          </a:xfrm>
          <a:prstGeom prst="wedgeRoundRectCallout">
            <a:avLst>
              <a:gd name="adj1" fmla="val -65119"/>
              <a:gd name="adj2" fmla="val 32090"/>
              <a:gd name="adj3" fmla="val 16667"/>
            </a:avLst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4000" b="1" u="sng" dirty="0">
                <a:solidFill>
                  <a:srgbClr val="FF0000"/>
                </a:solidFill>
              </a:rPr>
              <a:t>부자라면</a:t>
            </a:r>
            <a:endParaRPr lang="en-US" altLang="ko-KR" sz="4000" b="1" u="sng" dirty="0">
              <a:solidFill>
                <a:srgbClr val="FF0000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어려운 이웃에게 큰돈을 </a:t>
            </a:r>
            <a:endParaRPr lang="en-US" altLang="ko-KR" sz="3000" dirty="0">
              <a:solidFill>
                <a:prstClr val="black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3000" dirty="0">
                <a:solidFill>
                  <a:prstClr val="black"/>
                </a:solidFill>
              </a:rPr>
              <a:t>기부하고 싶어요</a:t>
            </a:r>
            <a:r>
              <a:rPr lang="en-US" altLang="ko-KR" sz="3000" dirty="0">
                <a:solidFill>
                  <a:prstClr val="black"/>
                </a:solidFill>
              </a:rPr>
              <a:t>. </a:t>
            </a:r>
          </a:p>
        </p:txBody>
      </p:sp>
      <p:sp>
        <p:nvSpPr>
          <p:cNvPr id="2" name="AutoShape 2" descr="Casamento Soap Wedding Favors, Wedding Invitations,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t="75745"/>
          <a:stretch/>
        </p:blipFill>
        <p:spPr>
          <a:xfrm>
            <a:off x="152401" y="160338"/>
            <a:ext cx="11887200" cy="1058281"/>
          </a:xfrm>
          <a:prstGeom prst="rect">
            <a:avLst/>
          </a:prstGeom>
          <a:ln w="381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pSp>
        <p:nvGrpSpPr>
          <p:cNvPr id="4" name="Group 3"/>
          <p:cNvGrpSpPr/>
          <p:nvPr/>
        </p:nvGrpSpPr>
        <p:grpSpPr>
          <a:xfrm>
            <a:off x="772263" y="1909347"/>
            <a:ext cx="4846320" cy="3911516"/>
            <a:chOff x="772263" y="1909347"/>
            <a:chExt cx="4846320" cy="3911516"/>
          </a:xfrm>
        </p:grpSpPr>
        <p:pic>
          <p:nvPicPr>
            <p:cNvPr id="3074" name="Picture 2" descr="Tips for Holiday Charity Giving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2263" y="1909347"/>
              <a:ext cx="4846320" cy="3657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ectangle 2"/>
            <p:cNvSpPr/>
            <p:nvPr/>
          </p:nvSpPr>
          <p:spPr>
            <a:xfrm>
              <a:off x="1857557" y="5566947"/>
              <a:ext cx="267573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050" dirty="0">
                  <a:hlinkClick r:id="rId4"/>
                </a:rPr>
                <a:t>http://clipart-library.com/clipart/762357.htm</a:t>
              </a:r>
              <a:endParaRPr lang="en-US" sz="1050" dirty="0"/>
            </a:p>
          </p:txBody>
        </p:sp>
      </p:grpSp>
    </p:spTree>
    <p:extLst>
      <p:ext uri="{BB962C8B-B14F-4D97-AF65-F5344CB8AC3E}">
        <p14:creationId xmlns:p14="http://schemas.microsoft.com/office/powerpoint/2010/main" val="402464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0"/>
            <a:ext cx="12070080" cy="894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04453" y="62620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82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8622" y="832061"/>
            <a:ext cx="8392965" cy="5486400"/>
          </a:xfrm>
          <a:prstGeom prst="rect">
            <a:avLst/>
          </a:prstGeom>
        </p:spPr>
      </p:pic>
      <p:pic>
        <p:nvPicPr>
          <p:cNvPr id="10" name="0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150600" y="534822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16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298704"/>
            <a:ext cx="11612880" cy="56489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12706" y="1545725"/>
            <a:ext cx="7792381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074179" y="3992000"/>
            <a:ext cx="6583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074179" y="5024365"/>
            <a:ext cx="65836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74179" y="4585127"/>
            <a:ext cx="6583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2495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/>
      <p:bldP spid="7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344" y="426720"/>
            <a:ext cx="8016512" cy="8229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344" y="2509520"/>
            <a:ext cx="10207256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7440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114" y="182880"/>
            <a:ext cx="9993772" cy="6126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2969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43544"/>
            <a:ext cx="12070080" cy="9205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28253" y="16261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84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856699"/>
            <a:ext cx="11887200" cy="379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74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8" y="53165"/>
            <a:ext cx="12125325" cy="6257925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895600" y="2724927"/>
            <a:ext cx="6400800" cy="914400"/>
          </a:xfrm>
          <a:prstGeom prst="round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여러분의 성격은 어때요</a:t>
            </a:r>
            <a:r>
              <a:rPr lang="en-US" altLang="ko-KR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en-US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216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05039"/>
            <a:ext cx="11887200" cy="4760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789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22312"/>
            <a:ext cx="10972800" cy="586024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295660" y="2160313"/>
            <a:ext cx="8818359" cy="69448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71244" y="4138807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71244" y="4756737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768776" y="5374667"/>
            <a:ext cx="60960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890392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/>
      <p:bldP spid="11" grpId="0"/>
      <p:bldP spid="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581025"/>
            <a:ext cx="8892540" cy="8229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7" y="2773035"/>
            <a:ext cx="11513453" cy="150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1570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48619"/>
            <a:ext cx="11887200" cy="597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577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189928"/>
            <a:ext cx="11612880" cy="47091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568" y="5297424"/>
            <a:ext cx="88056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1787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559874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121870" y="463168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86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596759"/>
            <a:ext cx="12192000" cy="1261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382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89560" y="434149"/>
            <a:ext cx="11612880" cy="5301213"/>
            <a:chOff x="289560" y="205549"/>
            <a:chExt cx="11612880" cy="530121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9560" y="205549"/>
              <a:ext cx="11612880" cy="326945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9560" y="3475006"/>
              <a:ext cx="11612880" cy="20317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22456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89560" y="561975"/>
            <a:ext cx="11612880" cy="5207690"/>
            <a:chOff x="252792" y="379095"/>
            <a:chExt cx="11612880" cy="520769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2792" y="379095"/>
              <a:ext cx="11612880" cy="309808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2792" y="3477179"/>
              <a:ext cx="11612880" cy="21096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92092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0960" y="192099"/>
            <a:ext cx="12070080" cy="11554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주니어커리어넷</a:t>
            </a:r>
            <a:endParaRPr lang="en-US" altLang="ko-KR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800" dirty="0">
                <a:hlinkClick r:id="rId3"/>
              </a:rPr>
              <a:t>http://www.career.go.kr/jr/</a:t>
            </a:r>
            <a:endParaRPr lang="en-US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su2gsv93L_E"/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67832" y="1619269"/>
            <a:ext cx="8128000" cy="4572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695069" y="4990940"/>
            <a:ext cx="3181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>[</a:t>
            </a:r>
            <a:r>
              <a:rPr lang="ko-KR" altLang="en-US" dirty="0"/>
              <a:t>진로교육</a:t>
            </a:r>
            <a:r>
              <a:rPr lang="en-US" altLang="ko-KR" dirty="0"/>
              <a:t>] </a:t>
            </a:r>
            <a:r>
              <a:rPr lang="ko-KR" altLang="en-US" dirty="0"/>
              <a:t>주니어 커리어넷 활용</a:t>
            </a:r>
            <a:r>
              <a:rPr lang="en-US" altLang="ko-KR" dirty="0"/>
              <a:t>(1)-</a:t>
            </a:r>
            <a:r>
              <a:rPr lang="ko-KR" altLang="en-US" dirty="0"/>
              <a:t>저학년 진로흥미탐색</a:t>
            </a:r>
          </a:p>
          <a:p>
            <a:r>
              <a:rPr lang="en-US" dirty="0">
                <a:hlinkClick r:id="rId5"/>
              </a:rPr>
              <a:t>https://www.youtube.com/watch?v=su2gsv93L_E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933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" y="828283"/>
            <a:ext cx="12188952" cy="551903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FF00"/>
                </a:solidFill>
                <a:hlinkClick r:id="rId3"/>
              </a:rPr>
              <a:t>http://www.career.go.kr/jr/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own Arrow 3"/>
          <p:cNvSpPr/>
          <p:nvPr/>
        </p:nvSpPr>
        <p:spPr>
          <a:xfrm rot="7829596">
            <a:off x="5374432" y="1303023"/>
            <a:ext cx="543022" cy="1470188"/>
          </a:xfrm>
          <a:prstGeom prst="downArrow">
            <a:avLst/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3187" y="1488560"/>
            <a:ext cx="4162425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11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69253"/>
            <a:ext cx="12070080" cy="8311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3686" y="69253"/>
            <a:ext cx="2657354" cy="914849"/>
          </a:xfrm>
        </p:spPr>
        <p:txBody>
          <a:bodyPr>
            <a:normAutofit/>
          </a:bodyPr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교재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78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602" y="2289061"/>
            <a:ext cx="10515600" cy="2318112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dirty="0"/>
              <a:t>아래의 퀴즈렛 또는 파워포인트 슬라이드 활용하기</a:t>
            </a:r>
            <a:endParaRPr lang="en-US" altLang="ko-KR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Quizlet : </a:t>
            </a:r>
            <a:r>
              <a:rPr lang="en-US" dirty="0">
                <a:hlinkClick r:id="rId3"/>
              </a:rPr>
              <a:t>https://quizlet.com/_8bxcuo?x=1jqt&amp;i=1qqi22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71718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2960"/>
            <a:ext cx="12192000" cy="538035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24" y="0"/>
            <a:ext cx="12188952" cy="822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FF00"/>
                </a:solidFill>
                <a:hlinkClick r:id="rId3"/>
              </a:rPr>
              <a:t>http://www.career.go.kr/jr/</a:t>
            </a:r>
            <a:endParaRPr lang="en-US" sz="36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own Arrow 3"/>
          <p:cNvSpPr/>
          <p:nvPr/>
        </p:nvSpPr>
        <p:spPr>
          <a:xfrm rot="18820421">
            <a:off x="2239630" y="2184188"/>
            <a:ext cx="543022" cy="1470188"/>
          </a:xfrm>
          <a:prstGeom prst="downArrow">
            <a:avLst/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41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643"/>
          <a:stretch/>
        </p:blipFill>
        <p:spPr>
          <a:xfrm>
            <a:off x="0" y="0"/>
            <a:ext cx="12192000" cy="6364061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 rot="5400000">
            <a:off x="5089395" y="5001816"/>
            <a:ext cx="543022" cy="1470188"/>
          </a:xfrm>
          <a:prstGeom prst="downArrow">
            <a:avLst/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1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30" y="0"/>
            <a:ext cx="11046940" cy="6309360"/>
          </a:xfrm>
          <a:prstGeom prst="rect">
            <a:avLst/>
          </a:prstGeom>
        </p:spPr>
      </p:pic>
      <p:sp>
        <p:nvSpPr>
          <p:cNvPr id="4" name="Down Arrow 3"/>
          <p:cNvSpPr/>
          <p:nvPr/>
        </p:nvSpPr>
        <p:spPr>
          <a:xfrm rot="5400000">
            <a:off x="8683199" y="4183109"/>
            <a:ext cx="543022" cy="1470188"/>
          </a:xfrm>
          <a:prstGeom prst="downArrow">
            <a:avLst/>
          </a:prstGeom>
          <a:solidFill>
            <a:srgbClr val="00FFFF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788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4292" y="0"/>
            <a:ext cx="9043416" cy="630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16683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빙고게임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(Bingo)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준비물</a:t>
            </a:r>
            <a:r>
              <a:rPr lang="en-US" altLang="ko-KR" dirty="0"/>
              <a:t>: 4X4 </a:t>
            </a:r>
            <a:r>
              <a:rPr lang="ko-KR" altLang="en-US" dirty="0"/>
              <a:t>빈칸</a:t>
            </a:r>
            <a:r>
              <a:rPr lang="en-US" altLang="ko-KR" dirty="0"/>
              <a:t>, </a:t>
            </a:r>
            <a:r>
              <a:rPr lang="ko-KR" altLang="en-US" dirty="0"/>
              <a:t>영어 단어 뜻을 준비한 </a:t>
            </a:r>
            <a:r>
              <a:rPr lang="en-US" altLang="ko-KR" dirty="0"/>
              <a:t>20</a:t>
            </a:r>
            <a:r>
              <a:rPr lang="ko-KR" altLang="en-US" dirty="0"/>
              <a:t>개의 종이</a:t>
            </a:r>
            <a:endParaRPr lang="en-US" altLang="ko-KR" dirty="0"/>
          </a:p>
          <a:p>
            <a:r>
              <a:rPr lang="ko-KR" altLang="en-US" dirty="0"/>
              <a:t>방법</a:t>
            </a:r>
            <a:endParaRPr lang="en-US" altLang="ko-KR" dirty="0"/>
          </a:p>
          <a:p>
            <a:pPr marL="514350" indent="-514350">
              <a:buAutoNum type="arabicPeriod"/>
            </a:pPr>
            <a:r>
              <a:rPr lang="ko-KR" altLang="en-US" dirty="0"/>
              <a:t>학생들은 종이에 </a:t>
            </a:r>
            <a:r>
              <a:rPr lang="en-US" altLang="ko-KR" dirty="0"/>
              <a:t>4X4 </a:t>
            </a:r>
            <a:r>
              <a:rPr lang="ko-KR" altLang="en-US" dirty="0"/>
              <a:t>빈칸을 준비한다</a:t>
            </a:r>
            <a:r>
              <a:rPr lang="en-US" altLang="ko-KR" dirty="0"/>
              <a:t>.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다음 슬라이드에 준비된 단어 중 </a:t>
            </a:r>
            <a:r>
              <a:rPr lang="en-US" altLang="ko-KR" dirty="0"/>
              <a:t>15</a:t>
            </a:r>
            <a:r>
              <a:rPr lang="ko-KR" altLang="en-US" dirty="0"/>
              <a:t>개를 선택해서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나머지 한 칸은 </a:t>
            </a:r>
            <a:r>
              <a:rPr lang="en-US" altLang="ko-KR" dirty="0"/>
              <a:t>“FREE”</a:t>
            </a:r>
            <a:r>
              <a:rPr lang="ko-KR" altLang="en-US" dirty="0"/>
              <a:t>로 쓴다</a:t>
            </a:r>
            <a:r>
              <a:rPr lang="en-US" altLang="ko-KR" dirty="0"/>
              <a:t>. </a:t>
            </a:r>
          </a:p>
          <a:p>
            <a:pPr marL="514350" indent="-514350">
              <a:buAutoNum type="arabicPeriod"/>
            </a:pPr>
            <a:r>
              <a:rPr lang="ko-KR" altLang="en-US" dirty="0"/>
              <a:t>교사는 영어 단어를 하나씩 골라서 불러 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r>
              <a:rPr lang="en-US" altLang="ko-KR" dirty="0"/>
              <a:t>       (</a:t>
            </a:r>
            <a:r>
              <a:rPr lang="ko-KR" altLang="en-US" dirty="0"/>
              <a:t>예 </a:t>
            </a:r>
            <a:r>
              <a:rPr lang="en-US" altLang="ko-KR" dirty="0"/>
              <a:t>– ‘To respect’ </a:t>
            </a:r>
            <a:r>
              <a:rPr lang="ko-KR" altLang="en-US" dirty="0"/>
              <a:t>를 한국어로 뭐라고 할까요</a:t>
            </a:r>
            <a:r>
              <a:rPr lang="en-US" altLang="ko-KR" dirty="0"/>
              <a:t>?)</a:t>
            </a:r>
          </a:p>
          <a:p>
            <a:pPr marL="0" indent="0">
              <a:buNone/>
            </a:pPr>
            <a:r>
              <a:rPr lang="en-US" altLang="ko-KR" dirty="0"/>
              <a:t>5.   </a:t>
            </a:r>
            <a:r>
              <a:rPr lang="ko-KR" altLang="en-US" dirty="0"/>
              <a:t>난이도와 시간을 고려해서 빙고 갯수 정하기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3130844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575481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예술가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융통성이 있다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결단력이 있다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호기심이 강하다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배려하다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심리 상담가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조심성이 있다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리더십이 있다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열정적이다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상대방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정치가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사교성이 있다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말수가 많다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감성적이다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고민을 털어놓다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정신과 의사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계획성이 있다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책임감이 강하다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이성적이다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ko-KR" alt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성격과 어울리다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016451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012555"/>
              </p:ext>
            </p:extLst>
          </p:nvPr>
        </p:nvGraphicFramePr>
        <p:xfrm>
          <a:off x="38100" y="0"/>
          <a:ext cx="12115800" cy="621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23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23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artist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flexible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decisive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curious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considerate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psychotherapist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wary/careful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show leadership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passionate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the other party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politician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sociable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talkative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emotional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get something off one's chest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psychiatrist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always to plan ahead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responsible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be reasonable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to fit one's character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985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08" y="690556"/>
            <a:ext cx="11612880" cy="5404231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716033" y="232024"/>
            <a:ext cx="4185455" cy="1325563"/>
          </a:xfrm>
        </p:spPr>
        <p:txBody>
          <a:bodyPr/>
          <a:lstStyle/>
          <a:p>
            <a:pPr algn="r"/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워크북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33-36</a:t>
            </a:r>
            <a:r>
              <a:rPr lang="ko-KR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71472" y="4781764"/>
            <a:ext cx="2998776" cy="52487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호기심이 강해요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271472" y="3392672"/>
            <a:ext cx="2998776" cy="5756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결단력이 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271472" y="4060864"/>
            <a:ext cx="2998776" cy="5882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계획성이 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1271472" y="5462552"/>
            <a:ext cx="2998775" cy="5595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사교성이 있어요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14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1093230"/>
            <a:ext cx="11612880" cy="4101257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206978" y="4567924"/>
            <a:ext cx="1822222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융통성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08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19" y="1804027"/>
            <a:ext cx="10269339" cy="41148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39088" y="1744265"/>
            <a:ext cx="81800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고민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531497" y="3099043"/>
            <a:ext cx="158000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말재주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969298" y="5156653"/>
            <a:ext cx="276983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책임감</a:t>
            </a:r>
            <a:endParaRPr lang="en-US" sz="1800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4275" t="22180" b="54460"/>
          <a:stretch/>
        </p:blipFill>
        <p:spPr>
          <a:xfrm>
            <a:off x="260604" y="358854"/>
            <a:ext cx="11670792" cy="100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17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9493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예술가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심리 상담가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정치가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정신과 의사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융통성이 있다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조심성이 있다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artist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psychiatrist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psychotherapist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flexible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politician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wary/careful</a:t>
            </a:r>
          </a:p>
        </p:txBody>
      </p:sp>
    </p:spTree>
    <p:extLst>
      <p:ext uri="{BB962C8B-B14F-4D97-AF65-F5344CB8AC3E}">
        <p14:creationId xmlns:p14="http://schemas.microsoft.com/office/powerpoint/2010/main" val="2890707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053195"/>
            <a:ext cx="11704320" cy="4096143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231136" y="4452202"/>
            <a:ext cx="2907792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>
                <a:solidFill>
                  <a:srgbClr val="FF0000"/>
                </a:solidFill>
              </a:rPr>
              <a:t>전화를 하든가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9910" y="298306"/>
            <a:ext cx="1866637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876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447299"/>
            <a:ext cx="11704320" cy="10372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618" y="1796605"/>
            <a:ext cx="11247120" cy="393376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1553460" y="2343245"/>
            <a:ext cx="361290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선생님이 되든가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059172" y="3646637"/>
            <a:ext cx="361290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목도리를 선물하든가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714492" y="4930031"/>
            <a:ext cx="3612900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400" dirty="0">
                <a:solidFill>
                  <a:srgbClr val="FF0000"/>
                </a:solidFill>
              </a:rPr>
              <a:t>달리기를 하든가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823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065053"/>
            <a:ext cx="11704320" cy="4415889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545392" y="2355952"/>
            <a:ext cx="730696" cy="1210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555649" y="3580924"/>
            <a:ext cx="720439" cy="3974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4545392" y="2768150"/>
            <a:ext cx="7315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545392" y="2355952"/>
            <a:ext cx="730696" cy="81277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545392" y="3155991"/>
            <a:ext cx="730696" cy="84056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55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832" y="425386"/>
            <a:ext cx="11704320" cy="5458219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386840" y="981619"/>
            <a:ext cx="1080516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요리하기 쉬운 떡볶이를 만들든가 비빔밥을 만들려고 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86840" y="2352562"/>
            <a:ext cx="1083259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우리 학교 학생이든가 한국 문화에 관심이 있는 사람이 들을 수 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386840" y="3842342"/>
            <a:ext cx="10384176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백화점에 가든가 인터넷에서 살 수 있어요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386840" y="5136585"/>
            <a:ext cx="10303844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잠을 자든가 음악을 들으면서 쉬세요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63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155341"/>
            <a:ext cx="11704320" cy="467729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3408992" y="4284544"/>
            <a:ext cx="6868864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제가 요리사라면</a:t>
            </a:r>
            <a:endParaRPr lang="en-US" sz="26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408992" y="4933940"/>
            <a:ext cx="6932872" cy="7260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600" dirty="0">
                <a:solidFill>
                  <a:srgbClr val="FF0000"/>
                </a:solidFill>
              </a:rPr>
              <a:t>세상 어디에도 없는 음식을  만들어 볼 거예요</a:t>
            </a:r>
            <a:endParaRPr lang="en-US" sz="2600" dirty="0">
              <a:solidFill>
                <a:srgbClr val="FF0000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4353" y="294749"/>
            <a:ext cx="2139500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62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629631"/>
            <a:ext cx="11704320" cy="537479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516109" y="809740"/>
            <a:ext cx="2646947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제가 마술사라면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516108" y="1542348"/>
            <a:ext cx="834365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모두가 행복한 세상을 만들 거예요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16108" y="2635492"/>
            <a:ext cx="3378468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제가 영화감독이라면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516107" y="3317026"/>
            <a:ext cx="834365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우리 아버지의 인생을 영화로 만들어 드릴 거예요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516107" y="4410170"/>
            <a:ext cx="3378468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제가 과학자라면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516107" y="5142778"/>
            <a:ext cx="8343659" cy="5524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평생 늙지 않을 수 있는 약을 만들 거예요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887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1250724"/>
            <a:ext cx="11704320" cy="402428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453952" y="2597741"/>
            <a:ext cx="904432" cy="81790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444807" y="3829058"/>
            <a:ext cx="9144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4463920" y="3020301"/>
            <a:ext cx="894464" cy="39534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463920" y="3020301"/>
            <a:ext cx="894464" cy="120909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4453129" y="2597741"/>
            <a:ext cx="905255" cy="165160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50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243840" y="698514"/>
            <a:ext cx="11704320" cy="4717100"/>
            <a:chOff x="142875" y="698514"/>
            <a:chExt cx="11704320" cy="47171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/>
            <a:srcRect b="77496"/>
            <a:stretch/>
          </p:blipFill>
          <p:spPr>
            <a:xfrm>
              <a:off x="142875" y="698514"/>
              <a:ext cx="11704320" cy="68120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/>
            <a:srcRect t="24707" b="52008"/>
            <a:stretch/>
          </p:blipFill>
          <p:spPr>
            <a:xfrm>
              <a:off x="142875" y="2016114"/>
              <a:ext cx="11704320" cy="70485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/>
            <a:srcRect t="52398" b="24631"/>
            <a:stretch/>
          </p:blipFill>
          <p:spPr>
            <a:xfrm>
              <a:off x="142875" y="3357362"/>
              <a:ext cx="11704320" cy="69532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/>
            <a:srcRect t="75998"/>
            <a:stretch/>
          </p:blipFill>
          <p:spPr>
            <a:xfrm>
              <a:off x="142875" y="4689086"/>
              <a:ext cx="11704320" cy="726528"/>
            </a:xfrm>
            <a:prstGeom prst="rect">
              <a:avLst/>
            </a:prstGeom>
          </p:spPr>
        </p:pic>
      </p:grpSp>
      <p:sp>
        <p:nvSpPr>
          <p:cNvPr id="3" name="Title 1"/>
          <p:cNvSpPr txBox="1">
            <a:spLocks/>
          </p:cNvSpPr>
          <p:nvPr/>
        </p:nvSpPr>
        <p:spPr>
          <a:xfrm>
            <a:off x="1758315" y="637373"/>
            <a:ext cx="10805160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400" dirty="0">
                <a:solidFill>
                  <a:srgbClr val="FF0000"/>
                </a:solidFill>
              </a:rPr>
              <a:t>25</a:t>
            </a:r>
            <a:r>
              <a:rPr lang="ko-KR" altLang="en-US" sz="2400" dirty="0">
                <a:solidFill>
                  <a:srgbClr val="FF0000"/>
                </a:solidFill>
              </a:rPr>
              <a:t>시간이라면 매일 내가 좋아하는 운동을 한 시간씩 더 할 거예요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158365" y="1945970"/>
            <a:ext cx="10832592" cy="7961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여름이라면 너무 더워서 짜증이 날 거예요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331569" y="3357362"/>
            <a:ext cx="9431806" cy="5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>
                <a:solidFill>
                  <a:srgbClr val="FF0000"/>
                </a:solidFill>
              </a:rPr>
              <a:t>가능한 일이라면 과거의 사람들이 어떻게 사는지 구경할 거예요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948814" y="4667886"/>
            <a:ext cx="9923145" cy="6800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>
                <a:solidFill>
                  <a:srgbClr val="FF0000"/>
                </a:solidFill>
              </a:rPr>
              <a:t>방학이라면 아침에 일찍 일어나지 않아도 되니까 늦잠을 실컷 잘 거예요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153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" y="686508"/>
            <a:ext cx="11704320" cy="444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972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77661" y="526092"/>
            <a:ext cx="11636679" cy="8455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LINGT</a:t>
            </a:r>
            <a:r>
              <a:rPr lang="ko-KR" alt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을 이용한 말하기 숙제</a:t>
            </a:r>
            <a:endParaRPr lang="en-US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en-US" altLang="ko-KR" sz="3200" dirty="0">
                <a:solidFill>
                  <a:prstClr val="black"/>
                </a:solidFill>
              </a:rPr>
              <a:t>WWW.LINGT.COM</a:t>
            </a:r>
            <a:r>
              <a:rPr lang="ko-KR" altLang="en-US" sz="3200" dirty="0">
                <a:solidFill>
                  <a:prstClr val="black"/>
                </a:solidFill>
              </a:rPr>
              <a:t>에서 </a:t>
            </a:r>
            <a:r>
              <a:rPr lang="en-US" altLang="ko-KR" sz="3200" dirty="0">
                <a:solidFill>
                  <a:prstClr val="black"/>
                </a:solidFill>
              </a:rPr>
              <a:t>SIGN UP </a:t>
            </a:r>
            <a:r>
              <a:rPr lang="ko-KR" altLang="en-US" sz="3200" dirty="0">
                <a:solidFill>
                  <a:prstClr val="black"/>
                </a:solidFill>
              </a:rPr>
              <a:t>하기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교사의 방 만들기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사진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영상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텍스트를 이용한 숙제 제시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교과서 녹음</a:t>
            </a:r>
            <a:r>
              <a:rPr lang="en-US" altLang="ko-KR" sz="3200" dirty="0">
                <a:solidFill>
                  <a:prstClr val="black"/>
                </a:solidFill>
              </a:rPr>
              <a:t>, </a:t>
            </a:r>
            <a:r>
              <a:rPr lang="ko-KR" altLang="en-US" sz="3200" dirty="0">
                <a:solidFill>
                  <a:prstClr val="black"/>
                </a:solidFill>
              </a:rPr>
              <a:t>의견 말하기 등의 숙제가 가능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링크를 학생에게 제공</a:t>
            </a:r>
            <a:endParaRPr lang="en-US" altLang="ko-KR" sz="3200" dirty="0">
              <a:solidFill>
                <a:prstClr val="black"/>
              </a:solidFill>
            </a:endParaRPr>
          </a:p>
          <a:p>
            <a:pPr marL="514350" indent="-514350">
              <a:lnSpc>
                <a:spcPct val="150000"/>
              </a:lnSpc>
              <a:buFontTx/>
              <a:buAutoNum type="arabicPeriod"/>
            </a:pPr>
            <a:r>
              <a:rPr lang="ko-KR" altLang="en-US" sz="3200" dirty="0">
                <a:solidFill>
                  <a:prstClr val="black"/>
                </a:solidFill>
              </a:rPr>
              <a:t>총 </a:t>
            </a:r>
            <a:r>
              <a:rPr lang="en-US" altLang="ko-KR" sz="3200" dirty="0">
                <a:solidFill>
                  <a:prstClr val="black"/>
                </a:solidFill>
              </a:rPr>
              <a:t>10</a:t>
            </a:r>
            <a:r>
              <a:rPr lang="ko-KR" altLang="en-US" sz="3200" dirty="0">
                <a:solidFill>
                  <a:prstClr val="black"/>
                </a:solidFill>
              </a:rPr>
              <a:t>개의 말하기 숙제를 무료로 만들 수 있음</a:t>
            </a:r>
            <a:r>
              <a:rPr lang="en-US" altLang="ko-KR" sz="3200" dirty="0">
                <a:solidFill>
                  <a:prstClr val="black"/>
                </a:solidFill>
              </a:rPr>
              <a:t>. 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0812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4601996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사교성이 있다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계획성이 있다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결단력이 있다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리더십이 있다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말수가 많다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책임감이 강하다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sociable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show leadership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always to plan ahead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talkative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decisive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responsible</a:t>
            </a:r>
          </a:p>
        </p:txBody>
      </p:sp>
    </p:spTree>
    <p:extLst>
      <p:ext uri="{BB962C8B-B14F-4D97-AF65-F5344CB8AC3E}">
        <p14:creationId xmlns:p14="http://schemas.microsoft.com/office/powerpoint/2010/main" val="40583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81873" y="284910"/>
            <a:ext cx="9028255" cy="3592609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수업이 끝났습니다</a:t>
            </a:r>
            <a:r>
              <a:rPr lang="en-US" altLang="ko-KR" sz="9600" b="1" dirty="0">
                <a:solidFill>
                  <a:srgbClr val="E7E6E6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!</a:t>
            </a:r>
            <a:endParaRPr lang="en-US" sz="9600" b="1" dirty="0">
              <a:solidFill>
                <a:srgbClr val="E7E6E6">
                  <a:lumMod val="2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</a:endParaRPr>
          </a:p>
        </p:txBody>
      </p:sp>
      <p:pic>
        <p:nvPicPr>
          <p:cNvPr id="6146" name="Picture 2" descr="참 잘했어요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728495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6833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  <a:r>
              <a:rPr lang="en-US" sz="32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48463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>
                <a:solidFill>
                  <a:prstClr val="white"/>
                </a:solidFill>
              </a:rPr>
              <a:t>  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영어권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재외동포를 위한 한국어 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5-2 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범용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2"/>
              </a:rPr>
              <a:t>http://www.career.go.kr/jr/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3"/>
              </a:rPr>
              <a:t>https://www.youtube.com/watch?v=su2gsv93L_E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4"/>
              </a:rPr>
              <a:t>https://www.goodhousekeeping.co.za/are-your-kids-going-to-bed-too-late/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hlinkClick r:id="rId5"/>
              </a:rPr>
              <a:t>http://clipart-library.com/</a:t>
            </a: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altLang="ko-KR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</a:endParaRPr>
          </a:p>
          <a:p>
            <a:pPr marL="457200" indent="-457200">
              <a:buFontTx/>
              <a:buAutoNum type="arabicPeriod"/>
            </a:pPr>
            <a:endParaRPr 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818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3207542"/>
              </p:ext>
            </p:extLst>
          </p:nvPr>
        </p:nvGraphicFramePr>
        <p:xfrm>
          <a:off x="120904" y="88730"/>
          <a:ext cx="11930889" cy="61291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7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76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호기심이 강하다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열정적이다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감성적이다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459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이성적이다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배려하다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고민을 털어놓다</a:t>
                      </a:r>
                      <a:endParaRPr lang="en-US" altLang="ko-KR" sz="4000" dirty="0"/>
                    </a:p>
                    <a:p>
                      <a:pPr algn="ctr"/>
                      <a:endParaRPr lang="en-US" sz="4000" dirty="0"/>
                    </a:p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27432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curious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74320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reasonable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6720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passionate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57548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considerate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60080" y="154533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be emotional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40776" y="4614556"/>
            <a:ext cx="3657600" cy="137160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prstClr val="black"/>
                </a:solidFill>
              </a:rPr>
              <a:t>to get something off one’s chest</a:t>
            </a:r>
          </a:p>
        </p:txBody>
      </p:sp>
    </p:spTree>
    <p:extLst>
      <p:ext uri="{BB962C8B-B14F-4D97-AF65-F5344CB8AC3E}">
        <p14:creationId xmlns:p14="http://schemas.microsoft.com/office/powerpoint/2010/main" val="2912607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" y="34725"/>
            <a:ext cx="12161520" cy="87033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238" y="955510"/>
            <a:ext cx="11773523" cy="482349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선생님</a:t>
            </a:r>
            <a:r>
              <a:rPr lang="en-US" altLang="ko-KR" sz="3000" dirty="0"/>
              <a:t>: </a:t>
            </a:r>
            <a:r>
              <a:rPr lang="ko-KR" altLang="en-US" sz="3000" dirty="0"/>
              <a:t>이번 시간에는 </a:t>
            </a:r>
            <a:r>
              <a:rPr lang="ko-KR" altLang="en-US" sz="3000" u="sng" dirty="0">
                <a:solidFill>
                  <a:srgbClr val="0000FF"/>
                </a:solidFill>
              </a:rPr>
              <a:t>성격</a:t>
            </a:r>
            <a:r>
              <a:rPr lang="ko-KR" altLang="en-US" sz="3000" dirty="0"/>
              <a:t>에 맞는 직업에 대해 얘기해 볼 거예요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먼저 여러분이 알고 있는 직업을 얘기해 볼까요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알렉스</a:t>
            </a:r>
            <a:r>
              <a:rPr lang="en-US" altLang="ko-KR" sz="3000" dirty="0"/>
              <a:t>: </a:t>
            </a:r>
            <a:r>
              <a:rPr lang="ko-KR" altLang="en-US" sz="3000" u="sng" dirty="0">
                <a:solidFill>
                  <a:srgbClr val="0000FF"/>
                </a:solidFill>
              </a:rPr>
              <a:t>예술가</a:t>
            </a:r>
            <a:r>
              <a:rPr lang="ko-KR" altLang="en-US" sz="3000" dirty="0"/>
              <a:t>나 과학자요</a:t>
            </a:r>
            <a:r>
              <a:rPr lang="en-US" altLang="ko-KR" sz="3000" dirty="0"/>
              <a:t>. </a:t>
            </a:r>
            <a:r>
              <a:rPr lang="ko-KR" altLang="en-US" sz="3000" u="sng" dirty="0">
                <a:solidFill>
                  <a:srgbClr val="0000FF"/>
                </a:solidFill>
              </a:rPr>
              <a:t>기자</a:t>
            </a:r>
            <a:r>
              <a:rPr lang="ko-KR" altLang="en-US" sz="3000" dirty="0"/>
              <a:t>도 있고요</a:t>
            </a:r>
            <a:r>
              <a:rPr lang="en-US" altLang="ko-KR" sz="3000" dirty="0"/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선생님</a:t>
            </a:r>
            <a:r>
              <a:rPr lang="en-US" altLang="ko-KR" sz="3000" dirty="0"/>
              <a:t>: </a:t>
            </a:r>
            <a:r>
              <a:rPr lang="ko-KR" altLang="en-US" sz="3000" dirty="0"/>
              <a:t>맞아요</a:t>
            </a:r>
            <a:r>
              <a:rPr lang="en-US" altLang="ko-KR" sz="3000" dirty="0"/>
              <a:t>. </a:t>
            </a:r>
            <a:r>
              <a:rPr lang="ko-KR" altLang="en-US" sz="3000" dirty="0"/>
              <a:t>그럼</a:t>
            </a:r>
            <a:r>
              <a:rPr lang="en-US" altLang="ko-KR" sz="3000" dirty="0"/>
              <a:t>, </a:t>
            </a:r>
            <a:r>
              <a:rPr lang="ko-KR" altLang="en-US" sz="3000" u="sng" dirty="0">
                <a:solidFill>
                  <a:srgbClr val="0000FF"/>
                </a:solidFill>
              </a:rPr>
              <a:t>리더십</a:t>
            </a:r>
            <a:r>
              <a:rPr lang="ko-KR" altLang="en-US" sz="3000" dirty="0"/>
              <a:t>이 있는 사람에게는 어떤 직업이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어울릴까요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알렉스</a:t>
            </a:r>
            <a:r>
              <a:rPr lang="en-US" altLang="ko-KR" sz="3000" dirty="0"/>
              <a:t>: </a:t>
            </a:r>
            <a:r>
              <a:rPr lang="ko-KR" altLang="en-US" sz="3000" dirty="0"/>
              <a:t>음</a:t>
            </a:r>
            <a:r>
              <a:rPr lang="en-US" altLang="ko-KR" sz="3000" dirty="0"/>
              <a:t>, </a:t>
            </a:r>
            <a:r>
              <a:rPr lang="ko-KR" altLang="en-US" sz="3000" dirty="0"/>
              <a:t>그런 사람이라면 </a:t>
            </a:r>
            <a:r>
              <a:rPr lang="ko-KR" altLang="en-US" sz="3000" u="sng" dirty="0">
                <a:solidFill>
                  <a:srgbClr val="0000FF"/>
                </a:solidFill>
              </a:rPr>
              <a:t>정치가</a:t>
            </a:r>
            <a:r>
              <a:rPr lang="ko-KR" altLang="en-US" sz="3000" dirty="0"/>
              <a:t>가 되면 좋을 것 같아요</a:t>
            </a:r>
            <a:r>
              <a:rPr lang="en-US" altLang="ko-KR" sz="3000" dirty="0"/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026872" y="1036202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593042" y="2655219"/>
            <a:ext cx="11887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34032" y="85173"/>
            <a:ext cx="28589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교재 </a:t>
            </a:r>
            <a:r>
              <a:rPr lang="en-US" altLang="ko-KR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79</a:t>
            </a:r>
            <a:r>
              <a:rPr lang="ko-KR" altLang="en-US" sz="4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쪽</a:t>
            </a:r>
            <a:endParaRPr lang="en-US" sz="4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885949" y="2655219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③</a:t>
            </a:r>
          </a:p>
        </p:txBody>
      </p:sp>
      <p:pic>
        <p:nvPicPr>
          <p:cNvPr id="5" name="0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duotone>
              <a:prstClr val="black"/>
              <a:srgbClr val="0000FF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11078579" y="5319776"/>
            <a:ext cx="914400" cy="9144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3862280" y="3485593"/>
            <a:ext cx="11887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④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990228" y="5104610"/>
            <a:ext cx="11887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⑤</a:t>
            </a:r>
          </a:p>
        </p:txBody>
      </p:sp>
    </p:spTree>
    <p:extLst>
      <p:ext uri="{BB962C8B-B14F-4D97-AF65-F5344CB8AC3E}">
        <p14:creationId xmlns:p14="http://schemas.microsoft.com/office/powerpoint/2010/main" val="302737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2692" y="402336"/>
            <a:ext cx="11786616" cy="5733288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선생님</a:t>
            </a:r>
            <a:r>
              <a:rPr lang="en-US" altLang="ko-KR" sz="3000" dirty="0"/>
              <a:t>: </a:t>
            </a:r>
            <a:r>
              <a:rPr lang="ko-KR" altLang="en-US" sz="3000" dirty="0"/>
              <a:t>알렉스는 어떤 일에 </a:t>
            </a:r>
            <a:r>
              <a:rPr lang="ko-KR" altLang="en-US" sz="3000" u="sng" dirty="0">
                <a:solidFill>
                  <a:srgbClr val="0000FF"/>
                </a:solidFill>
              </a:rPr>
              <a:t>관심</a:t>
            </a:r>
            <a:r>
              <a:rPr lang="ko-KR" altLang="en-US" sz="3000" dirty="0"/>
              <a:t>이 있어요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알렉스</a:t>
            </a:r>
            <a:r>
              <a:rPr lang="en-US" altLang="ko-KR" sz="3000" dirty="0"/>
              <a:t>: </a:t>
            </a:r>
            <a:r>
              <a:rPr lang="ko-KR" altLang="en-US" sz="3000" dirty="0"/>
              <a:t>저요</a:t>
            </a:r>
            <a:r>
              <a:rPr lang="en-US" altLang="ko-KR" sz="3000" dirty="0"/>
              <a:t>? </a:t>
            </a:r>
            <a:r>
              <a:rPr lang="ko-KR" altLang="en-US" sz="3000" dirty="0"/>
              <a:t>아직 잘 모르겠어요</a:t>
            </a:r>
            <a:r>
              <a:rPr lang="en-US" altLang="ko-KR" sz="3000" dirty="0"/>
              <a:t>. </a:t>
            </a:r>
            <a:r>
              <a:rPr lang="ko-KR" altLang="en-US" sz="3000" dirty="0"/>
              <a:t>하지만 저는 친구들이 어려움에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처했을 때 </a:t>
            </a:r>
            <a:r>
              <a:rPr lang="ko-KR" altLang="en-US" sz="3000" u="sng" dirty="0">
                <a:solidFill>
                  <a:srgbClr val="0000FF"/>
                </a:solidFill>
              </a:rPr>
              <a:t>고민</a:t>
            </a:r>
            <a:r>
              <a:rPr lang="ko-KR" altLang="en-US" sz="3000" dirty="0"/>
              <a:t>을 들어준다든가 </a:t>
            </a:r>
            <a:r>
              <a:rPr lang="ko-KR" altLang="en-US" sz="3000" u="sng" dirty="0">
                <a:solidFill>
                  <a:srgbClr val="0000FF"/>
                </a:solidFill>
              </a:rPr>
              <a:t>해결</a:t>
            </a:r>
            <a:r>
              <a:rPr lang="ko-KR" altLang="en-US" sz="3000" dirty="0"/>
              <a:t>할 방법을 함께 찾는 걸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좋아해요</a:t>
            </a:r>
            <a:r>
              <a:rPr lang="en-US" altLang="ko-KR" sz="3000" dirty="0"/>
              <a:t>. </a:t>
            </a:r>
            <a:r>
              <a:rPr lang="ko-KR" altLang="en-US" sz="3000" dirty="0"/>
              <a:t>제 성격에 어울리는 직업은 뭘까요</a:t>
            </a:r>
            <a:r>
              <a:rPr lang="en-US" altLang="ko-KR" sz="3000" dirty="0"/>
              <a:t>, </a:t>
            </a:r>
            <a:r>
              <a:rPr lang="ko-KR" altLang="en-US" sz="3000" dirty="0"/>
              <a:t>선생님</a:t>
            </a:r>
            <a:r>
              <a:rPr lang="en-US" altLang="ko-KR" sz="3000" dirty="0"/>
              <a:t>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3000" dirty="0"/>
              <a:t>선생님</a:t>
            </a:r>
            <a:r>
              <a:rPr lang="en-US" altLang="ko-KR" sz="3000" dirty="0"/>
              <a:t>: </a:t>
            </a:r>
            <a:r>
              <a:rPr lang="ko-KR" altLang="en-US" sz="3000" dirty="0"/>
              <a:t>정신과 의사나 심리 상담가는 어때요</a:t>
            </a:r>
            <a:r>
              <a:rPr lang="en-US" altLang="ko-KR" sz="3000" dirty="0"/>
              <a:t>? </a:t>
            </a:r>
            <a:r>
              <a:rPr lang="ko-KR" altLang="en-US" sz="3000" dirty="0"/>
              <a:t>알렉스처럼 </a:t>
            </a:r>
            <a:r>
              <a:rPr lang="ko-KR" altLang="en-US" sz="3000" u="sng" dirty="0">
                <a:solidFill>
                  <a:srgbClr val="0000FF"/>
                </a:solidFill>
              </a:rPr>
              <a:t>상대방</a:t>
            </a:r>
            <a:r>
              <a:rPr lang="ko-KR" altLang="en-US" sz="3000" dirty="0"/>
              <a:t>의 </a:t>
            </a:r>
            <a:endParaRPr lang="en-US" altLang="ko-KR" sz="3000" dirty="0"/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이야기를 잘 들어주고 </a:t>
            </a:r>
            <a:r>
              <a:rPr lang="ko-KR" altLang="en-US" sz="3000" u="sng" dirty="0">
                <a:solidFill>
                  <a:srgbClr val="0000FF"/>
                </a:solidFill>
              </a:rPr>
              <a:t>배려</a:t>
            </a:r>
            <a:r>
              <a:rPr lang="ko-KR" altLang="en-US" sz="3000" dirty="0"/>
              <a:t>해 주는 사람에게 잘 맞는 직업이죠</a:t>
            </a:r>
            <a:r>
              <a:rPr lang="en-US" altLang="ko-KR" sz="3000" dirty="0"/>
              <a:t>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3000" dirty="0"/>
              <a:t>               </a:t>
            </a:r>
            <a:r>
              <a:rPr lang="ko-KR" altLang="en-US" sz="3000" dirty="0"/>
              <a:t>사람들은 그런 사람한테 고민을 털어놓고 싶어 하거든요</a:t>
            </a:r>
            <a:r>
              <a:rPr lang="en-US" altLang="ko-KR" sz="3000" dirty="0"/>
              <a:t>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882134" y="466344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⑥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51454" y="2106168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⑦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32854" y="2106168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⑧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902190" y="3749040"/>
            <a:ext cx="118872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⑨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217414" y="4532376"/>
            <a:ext cx="822960" cy="64008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⑩</a:t>
            </a:r>
          </a:p>
        </p:txBody>
      </p:sp>
    </p:spTree>
    <p:extLst>
      <p:ext uri="{BB962C8B-B14F-4D97-AF65-F5344CB8AC3E}">
        <p14:creationId xmlns:p14="http://schemas.microsoft.com/office/powerpoint/2010/main" val="362573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1036</Words>
  <Application>Microsoft Office PowerPoint</Application>
  <PresentationFormat>Widescreen</PresentationFormat>
  <Paragraphs>252</Paragraphs>
  <Slides>61</Slides>
  <Notes>12</Notes>
  <HiddenSlides>0</HiddenSlides>
  <MMClips>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6" baseType="lpstr">
      <vt:lpstr>맑은 고딕</vt:lpstr>
      <vt:lpstr>Arial</vt:lpstr>
      <vt:lpstr>Calibri</vt:lpstr>
      <vt:lpstr>Calibri Light</vt:lpstr>
      <vt:lpstr>1_Office Theme</vt:lpstr>
      <vt:lpstr>   재외동포를 위한 한국어 (영어권)   5-2 </vt:lpstr>
      <vt:lpstr>UNIT 08   나의 성격 유형 My Personality Type </vt:lpstr>
      <vt:lpstr>PowerPoint Presentation</vt:lpstr>
      <vt:lpstr>교재 78쪽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빙고게임 (Bingo)</vt:lpstr>
      <vt:lpstr>PowerPoint Presentation</vt:lpstr>
      <vt:lpstr>PowerPoint Presentation</vt:lpstr>
      <vt:lpstr>워크북 33-36쪽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Ari Song</dc:creator>
  <cp:lastModifiedBy>Hyunkyu Yi</cp:lastModifiedBy>
  <cp:revision>167</cp:revision>
  <dcterms:created xsi:type="dcterms:W3CDTF">2020-04-19T05:49:19Z</dcterms:created>
  <dcterms:modified xsi:type="dcterms:W3CDTF">2020-06-29T07:18:21Z</dcterms:modified>
</cp:coreProperties>
</file>